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6" r:id="rId2"/>
    <p:sldId id="309" r:id="rId3"/>
    <p:sldId id="311" r:id="rId4"/>
    <p:sldId id="259" r:id="rId5"/>
    <p:sldId id="264" r:id="rId6"/>
    <p:sldId id="265" r:id="rId7"/>
    <p:sldId id="27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85"/>
    <p:restoredTop sz="94680"/>
  </p:normalViewPr>
  <p:slideViewPr>
    <p:cSldViewPr snapToGrid="0" snapToObjects="1">
      <p:cViewPr varScale="1">
        <p:scale>
          <a:sx n="97" d="100"/>
          <a:sy n="97" d="100"/>
        </p:scale>
        <p:origin x="248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CE494-94E8-834E-9CFA-801FDD5328E4}" type="datetimeFigureOut">
              <a:rPr kumimoji="1" lang="zh-CN" altLang="en-US" smtClean="0"/>
              <a:t>2019/10/23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63688-F412-9D4F-BA7E-BA753B28B7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047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多维，表示京东的程序化购买服务多个维度的广告主，包括站内商家、市场部、采销和站外广告主；同时，广告形式分为商品广告和图片广告。右边是抽象的广告播放逻辑，来自站内外的广告请求首先到达</a:t>
            </a:r>
            <a:r>
              <a:rPr lang="en-US" altLang="zh-CN" dirty="0"/>
              <a:t>GW</a:t>
            </a:r>
            <a:r>
              <a:rPr lang="zh-CN" altLang="en-US" dirty="0"/>
              <a:t>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5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6B98DF-69AD-0748-A3E7-F53552963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81A27E-F89B-9340-BFF1-C69E07BF4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9523FE-C772-CF41-80F4-8F628FAB1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55CB-7100-8248-A5B6-43C48E09EFA9}" type="datetimeFigureOut">
              <a:rPr kumimoji="1" lang="zh-CN" altLang="en-US" smtClean="0"/>
              <a:t>2019/10/23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045B15-F65B-8547-83AE-EDBEE1DD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50F6A6-9B76-2F43-9391-DBBF772D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FABD7-F1F2-7D4C-B659-CD279F42F14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6764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5A392-F32F-5448-87C1-4503B3C4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5E5EB8-0F2E-594C-9CF5-899E79FA6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FD616E-E8C6-324E-8149-4B639633D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55CB-7100-8248-A5B6-43C48E09EFA9}" type="datetimeFigureOut">
              <a:rPr kumimoji="1" lang="zh-CN" altLang="en-US" smtClean="0"/>
              <a:t>2019/10/23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0E3BAE-207A-C247-8DCC-73D6ABADC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54F34B-27D6-F24C-8F58-6F728DB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FABD7-F1F2-7D4C-B659-CD279F42F14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360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9E0FA5-CB7F-564E-9D56-0A5B3B23E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592E00-B79A-8449-81F4-F012B8318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ECCD09-96F2-BE4B-ABFF-EB737C09A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55CB-7100-8248-A5B6-43C48E09EFA9}" type="datetimeFigureOut">
              <a:rPr kumimoji="1" lang="zh-CN" altLang="en-US" smtClean="0"/>
              <a:t>2019/10/23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1408FB-1D55-1C4B-B2A3-3D0EBBF2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3BBC1C-E2E2-A24A-89BB-CCD3E076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FABD7-F1F2-7D4C-B659-CD279F42F14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234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312092"/>
            <a:ext cx="1372425" cy="420143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470950" y="299539"/>
            <a:ext cx="73025" cy="424800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ea typeface="造字工房悦黑体验版常规体" pitchFamily="50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" y="294139"/>
            <a:ext cx="418010" cy="425669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23392" y="332656"/>
            <a:ext cx="10058332" cy="399579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81387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19072-0748-F44E-95A5-00E8E811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E28176-38EA-DD4F-8E9F-AB4B2AD1E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1CC560-7E48-674C-A783-F0867566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55CB-7100-8248-A5B6-43C48E09EFA9}" type="datetimeFigureOut">
              <a:rPr kumimoji="1" lang="zh-CN" altLang="en-US" smtClean="0"/>
              <a:t>2019/10/23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20B247-1372-364C-9D6E-1B0D0EDD0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736505-DDC8-674B-BBD5-0830FCE3B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FABD7-F1F2-7D4C-B659-CD279F42F14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881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47A99-2F19-CE43-B9EC-36E382E3E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765CFF-F359-2841-A93E-544803563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0E19A3-8B02-1A46-9C41-C514FCDC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55CB-7100-8248-A5B6-43C48E09EFA9}" type="datetimeFigureOut">
              <a:rPr kumimoji="1" lang="zh-CN" altLang="en-US" smtClean="0"/>
              <a:t>2019/10/23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34C90F-AA56-A344-8B7F-62D9C709B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277697-2510-8642-9BE6-19D7FC15B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FABD7-F1F2-7D4C-B659-CD279F42F14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0711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EAD3C-CB89-D24B-B77B-E4630D842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493323-1F5C-4C47-92D6-219FF53F8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59A08B-9609-C94E-A0D1-D3159D7B0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6E27EB-62F8-AC43-B812-E2958A56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55CB-7100-8248-A5B6-43C48E09EFA9}" type="datetimeFigureOut">
              <a:rPr kumimoji="1" lang="zh-CN" altLang="en-US" smtClean="0"/>
              <a:t>2019/10/23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391176-25AF-1745-8E72-30816AFD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E6B6E7-2FD2-A84D-8F11-2A3997DE1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FABD7-F1F2-7D4C-B659-CD279F42F14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3270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E7C8F-D26D-E947-8586-47799A95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9DF421-605F-1B44-A824-9D67B34EB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382B8E-FE48-2D49-BAB8-0FAD8FD69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C4FB10-D172-CC41-A57A-78906B5A0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0FD3BC-8952-DC41-8D2E-C90ACB3B2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B0EE40F-2B8A-5248-8805-A58167EF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55CB-7100-8248-A5B6-43C48E09EFA9}" type="datetimeFigureOut">
              <a:rPr kumimoji="1" lang="zh-CN" altLang="en-US" smtClean="0"/>
              <a:t>2019/10/23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7B3660A-EB1A-984D-B69D-0C7E03A8F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A9C25D-D4C5-4B4C-BAA5-FBA66B7F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FABD7-F1F2-7D4C-B659-CD279F42F14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0157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BF02F-71F6-D548-8531-EF236F32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E1ED40-F43C-054C-9286-F74F09B36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55CB-7100-8248-A5B6-43C48E09EFA9}" type="datetimeFigureOut">
              <a:rPr kumimoji="1" lang="zh-CN" altLang="en-US" smtClean="0"/>
              <a:t>2019/10/23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130E8C-3564-D744-AB93-1D03DAFC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EDA947-E760-B54A-A605-A49B8B83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FABD7-F1F2-7D4C-B659-CD279F42F14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156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B356A5B-1875-6C4C-B2E2-AA1EA6289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55CB-7100-8248-A5B6-43C48E09EFA9}" type="datetimeFigureOut">
              <a:rPr kumimoji="1" lang="zh-CN" altLang="en-US" smtClean="0"/>
              <a:t>2019/10/23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77E8921-F836-FC47-B8F0-4CD8EB40F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DC7685-7FD0-4049-87DB-FDC1D7507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FABD7-F1F2-7D4C-B659-CD279F42F14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4297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3CE0A-E234-324D-A9FD-CA88291E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D14FE-DE66-F841-88D4-DEE2733F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A15BE8-8A31-524F-8E08-0CA6F8DAA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17118B-1EF4-354E-8869-EE3A0EA74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55CB-7100-8248-A5B6-43C48E09EFA9}" type="datetimeFigureOut">
              <a:rPr kumimoji="1" lang="zh-CN" altLang="en-US" smtClean="0"/>
              <a:t>2019/10/23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C6F678-C013-A245-87F9-88126EEB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9C711B-712E-A24D-B097-9F8B62CBD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FABD7-F1F2-7D4C-B659-CD279F42F14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9957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B6BE5-B011-2D4F-85A9-9B8B59D8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17E204-491C-2D40-B97C-0F57D3E409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92C7FD-E32F-5C4A-9981-47D4BD2D0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DA5B7E-2BBE-5445-991A-93B170B84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55CB-7100-8248-A5B6-43C48E09EFA9}" type="datetimeFigureOut">
              <a:rPr kumimoji="1" lang="zh-CN" altLang="en-US" smtClean="0"/>
              <a:t>2019/10/23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5F3B89-3270-554A-B5D2-1164D0DB4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B44E4F-7A6F-6140-95C8-E3C7E512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FABD7-F1F2-7D4C-B659-CD279F42F14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1446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B246A8-9F80-614B-A25D-A08E1371F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764187-0383-2D48-9756-FD191D387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ED5D79-0AE0-8F4B-B059-6A6F87743C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455CB-7100-8248-A5B6-43C48E09EFA9}" type="datetimeFigureOut">
              <a:rPr kumimoji="1" lang="zh-CN" altLang="en-US" smtClean="0"/>
              <a:t>2019/10/23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43FD6F-D29B-324D-957A-72C0296E7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25B365-00BC-664A-8418-DEBF674A8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FABD7-F1F2-7D4C-B659-CD279F42F14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301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32"/>
          <p:cNvSpPr/>
          <p:nvPr/>
        </p:nvSpPr>
        <p:spPr>
          <a:xfrm>
            <a:off x="-3" y="8671"/>
            <a:ext cx="12192005" cy="5158735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0" name="Shape 133"/>
          <p:cNvSpPr txBox="1"/>
          <p:nvPr/>
        </p:nvSpPr>
        <p:spPr>
          <a:xfrm>
            <a:off x="1039582" y="2256568"/>
            <a:ext cx="5812334" cy="2000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程序化广告生态及京东广告</a:t>
            </a:r>
            <a:r>
              <a:rPr lang="zh-CN" altLang="en-US"/>
              <a:t>播放架构</a:t>
            </a:r>
            <a:endParaRPr lang="en-US" dirty="0"/>
          </a:p>
          <a:p>
            <a:endParaRPr sz="2800" dirty="0"/>
          </a:p>
        </p:txBody>
      </p:sp>
      <p:sp>
        <p:nvSpPr>
          <p:cNvPr id="131" name="Shape 135"/>
          <p:cNvSpPr txBox="1"/>
          <p:nvPr/>
        </p:nvSpPr>
        <p:spPr>
          <a:xfrm>
            <a:off x="1052281" y="1767345"/>
            <a:ext cx="5990633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商业提升事业部</a:t>
            </a:r>
          </a:p>
        </p:txBody>
      </p:sp>
      <p:pic>
        <p:nvPicPr>
          <p:cNvPr id="13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4336" y="5625793"/>
            <a:ext cx="2793175" cy="751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914" y="5340951"/>
            <a:ext cx="4902200" cy="13208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E15F4EE-2317-334C-B37B-85B7820C73B4}"/>
              </a:ext>
            </a:extLst>
          </p:cNvPr>
          <p:cNvSpPr txBox="1"/>
          <p:nvPr/>
        </p:nvSpPr>
        <p:spPr>
          <a:xfrm>
            <a:off x="-188259" y="7799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627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A8E764-95FA-C64C-BD1C-242067DE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" y="203262"/>
            <a:ext cx="9339974" cy="646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99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8AAF85-AC52-1A41-B63E-82727EC4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kern="0" dirty="0">
                <a:solidFill>
                  <a:srgbClr val="595959"/>
                </a:solidFill>
                <a:latin typeface="微软雅黑"/>
                <a:ea typeface="微软雅黑"/>
                <a:sym typeface="微软雅黑"/>
              </a:rPr>
              <a:t>京准通产品规划矩阵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E911F8-AE45-3A44-92E9-E746CBCD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051"/>
            <a:ext cx="12192000" cy="426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75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圆角矩形 92"/>
          <p:cNvSpPr/>
          <p:nvPr/>
        </p:nvSpPr>
        <p:spPr>
          <a:xfrm>
            <a:off x="1936059" y="2843508"/>
            <a:ext cx="1493628" cy="797231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0" name="圆角矩形 93"/>
          <p:cNvSpPr txBox="1"/>
          <p:nvPr/>
        </p:nvSpPr>
        <p:spPr>
          <a:xfrm>
            <a:off x="1909655" y="3053889"/>
            <a:ext cx="1547607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媒体网站</a:t>
            </a:r>
          </a:p>
        </p:txBody>
      </p:sp>
      <p:sp>
        <p:nvSpPr>
          <p:cNvPr id="171" name="圆角矩形 94"/>
          <p:cNvSpPr/>
          <p:nvPr/>
        </p:nvSpPr>
        <p:spPr>
          <a:xfrm>
            <a:off x="4580754" y="2844021"/>
            <a:ext cx="1494001" cy="799201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72" name="圆角矩形 95"/>
          <p:cNvSpPr txBox="1"/>
          <p:nvPr/>
        </p:nvSpPr>
        <p:spPr>
          <a:xfrm>
            <a:off x="4553951" y="3071686"/>
            <a:ext cx="1547607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ADX</a:t>
            </a:r>
          </a:p>
        </p:txBody>
      </p:sp>
      <p:sp>
        <p:nvSpPr>
          <p:cNvPr id="173" name="直接箭头连接符 106"/>
          <p:cNvSpPr/>
          <p:nvPr/>
        </p:nvSpPr>
        <p:spPr>
          <a:xfrm>
            <a:off x="1059471" y="3318045"/>
            <a:ext cx="864001" cy="1"/>
          </a:xfrm>
          <a:prstGeom prst="line">
            <a:avLst/>
          </a:prstGeom>
          <a:ln w="25400">
            <a:solidFill>
              <a:srgbClr val="80808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4" name="TextBox 73"/>
          <p:cNvSpPr txBox="1"/>
          <p:nvPr/>
        </p:nvSpPr>
        <p:spPr>
          <a:xfrm>
            <a:off x="1072061" y="3026338"/>
            <a:ext cx="1368152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打开网页</a:t>
            </a:r>
          </a:p>
        </p:txBody>
      </p:sp>
      <p:sp>
        <p:nvSpPr>
          <p:cNvPr id="175" name="TextBox 18"/>
          <p:cNvSpPr txBox="1"/>
          <p:nvPr/>
        </p:nvSpPr>
        <p:spPr>
          <a:xfrm rot="19440000">
            <a:off x="6314677" y="1619500"/>
            <a:ext cx="1314519" cy="275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solidFill>
                  <a:srgbClr val="BFBFB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Bid </a:t>
            </a:r>
            <a:r>
              <a:rPr sz="1000"/>
              <a:t>Request</a:t>
            </a:r>
          </a:p>
        </p:txBody>
      </p:sp>
      <p:sp>
        <p:nvSpPr>
          <p:cNvPr id="176" name="TextBox 37"/>
          <p:cNvSpPr txBox="1"/>
          <p:nvPr/>
        </p:nvSpPr>
        <p:spPr>
          <a:xfrm rot="19380000">
            <a:off x="6093956" y="1351421"/>
            <a:ext cx="1184708" cy="225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solidFill>
                  <a:srgbClr val="BFBFB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Bid Response</a:t>
            </a:r>
          </a:p>
        </p:txBody>
      </p:sp>
      <p:sp>
        <p:nvSpPr>
          <p:cNvPr id="177" name="圆角矩形 121"/>
          <p:cNvSpPr/>
          <p:nvPr/>
        </p:nvSpPr>
        <p:spPr>
          <a:xfrm>
            <a:off x="3380430" y="4181916"/>
            <a:ext cx="1287919" cy="79920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8" name="圆角矩形 122"/>
          <p:cNvSpPr txBox="1"/>
          <p:nvPr/>
        </p:nvSpPr>
        <p:spPr>
          <a:xfrm>
            <a:off x="3250586" y="4415147"/>
            <a:ext cx="1547607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SSP 1</a:t>
            </a:r>
          </a:p>
        </p:txBody>
      </p:sp>
      <p:sp>
        <p:nvSpPr>
          <p:cNvPr id="179" name="直接箭头连接符 124"/>
          <p:cNvSpPr/>
          <p:nvPr/>
        </p:nvSpPr>
        <p:spPr>
          <a:xfrm>
            <a:off x="2607548" y="3743362"/>
            <a:ext cx="677575" cy="838154"/>
          </a:xfrm>
          <a:prstGeom prst="line">
            <a:avLst/>
          </a:prstGeom>
          <a:ln w="25400">
            <a:solidFill>
              <a:srgbClr val="BFBFB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0" name="直接箭头连接符 127"/>
          <p:cNvSpPr/>
          <p:nvPr/>
        </p:nvSpPr>
        <p:spPr>
          <a:xfrm flipH="1">
            <a:off x="6078916" y="3334111"/>
            <a:ext cx="1260001" cy="1"/>
          </a:xfrm>
          <a:prstGeom prst="line">
            <a:avLst/>
          </a:prstGeom>
          <a:ln w="25400">
            <a:solidFill>
              <a:srgbClr val="80808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1" name="直接箭头连接符 128"/>
          <p:cNvSpPr/>
          <p:nvPr/>
        </p:nvSpPr>
        <p:spPr>
          <a:xfrm>
            <a:off x="6125716" y="3026791"/>
            <a:ext cx="1260001" cy="1"/>
          </a:xfrm>
          <a:prstGeom prst="line">
            <a:avLst/>
          </a:prstGeom>
          <a:ln w="25400">
            <a:solidFill>
              <a:srgbClr val="80808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2" name="直接箭头连接符 129"/>
          <p:cNvSpPr/>
          <p:nvPr/>
        </p:nvSpPr>
        <p:spPr>
          <a:xfrm>
            <a:off x="3448325" y="3160035"/>
            <a:ext cx="1152001" cy="1"/>
          </a:xfrm>
          <a:prstGeom prst="line">
            <a:avLst/>
          </a:prstGeom>
          <a:ln w="25400">
            <a:solidFill>
              <a:srgbClr val="80808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3" name="直接箭头连接符 130"/>
          <p:cNvSpPr/>
          <p:nvPr/>
        </p:nvSpPr>
        <p:spPr>
          <a:xfrm flipV="1">
            <a:off x="4763656" y="3800435"/>
            <a:ext cx="666378" cy="781082"/>
          </a:xfrm>
          <a:prstGeom prst="line">
            <a:avLst/>
          </a:prstGeom>
          <a:ln w="25400">
            <a:solidFill>
              <a:srgbClr val="BFBFB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4" name="TextBox 73"/>
          <p:cNvSpPr txBox="1"/>
          <p:nvPr/>
        </p:nvSpPr>
        <p:spPr>
          <a:xfrm>
            <a:off x="3448325" y="2830055"/>
            <a:ext cx="1007898" cy="345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①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广告请求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  <p:sp>
        <p:nvSpPr>
          <p:cNvPr id="185" name="圆角矩形 132"/>
          <p:cNvSpPr/>
          <p:nvPr/>
        </p:nvSpPr>
        <p:spPr>
          <a:xfrm>
            <a:off x="7384004" y="2842458"/>
            <a:ext cx="1494001" cy="799201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>
            <a:miter lim="400000"/>
          </a:ln>
          <a:effectLst>
            <a:reflection stA="7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86" name="圆角矩形 133"/>
          <p:cNvSpPr txBox="1"/>
          <p:nvPr/>
        </p:nvSpPr>
        <p:spPr>
          <a:xfrm>
            <a:off x="7357201" y="3066994"/>
            <a:ext cx="1547607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JD DSP</a:t>
            </a:r>
          </a:p>
        </p:txBody>
      </p:sp>
      <p:sp>
        <p:nvSpPr>
          <p:cNvPr id="187" name="TextBox 73"/>
          <p:cNvSpPr txBox="1"/>
          <p:nvPr/>
        </p:nvSpPr>
        <p:spPr>
          <a:xfrm>
            <a:off x="6125716" y="2738759"/>
            <a:ext cx="1368152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②Bid Request</a:t>
            </a:r>
          </a:p>
        </p:txBody>
      </p:sp>
      <p:sp>
        <p:nvSpPr>
          <p:cNvPr id="188" name="TextBox 73"/>
          <p:cNvSpPr txBox="1"/>
          <p:nvPr/>
        </p:nvSpPr>
        <p:spPr>
          <a:xfrm>
            <a:off x="6112621" y="3018149"/>
            <a:ext cx="1368153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⑤Bid Response</a:t>
            </a:r>
          </a:p>
        </p:txBody>
      </p:sp>
      <p:sp>
        <p:nvSpPr>
          <p:cNvPr id="189" name="直接箭头连接符 137"/>
          <p:cNvSpPr/>
          <p:nvPr/>
        </p:nvSpPr>
        <p:spPr>
          <a:xfrm flipV="1">
            <a:off x="5327755" y="1180401"/>
            <a:ext cx="2241777" cy="1663621"/>
          </a:xfrm>
          <a:prstGeom prst="line">
            <a:avLst/>
          </a:prstGeom>
          <a:ln w="25400">
            <a:solidFill>
              <a:srgbClr val="BFBFB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0" name="直接箭头连接符 138"/>
          <p:cNvSpPr/>
          <p:nvPr/>
        </p:nvSpPr>
        <p:spPr>
          <a:xfrm flipH="1">
            <a:off x="5107690" y="926494"/>
            <a:ext cx="2501382" cy="1854274"/>
          </a:xfrm>
          <a:prstGeom prst="line">
            <a:avLst/>
          </a:prstGeom>
          <a:ln w="25400">
            <a:solidFill>
              <a:srgbClr val="BFBFB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1" name="直接箭头连接符 139"/>
          <p:cNvSpPr/>
          <p:nvPr/>
        </p:nvSpPr>
        <p:spPr>
          <a:xfrm>
            <a:off x="6139103" y="3665409"/>
            <a:ext cx="1260001" cy="1"/>
          </a:xfrm>
          <a:prstGeom prst="line">
            <a:avLst/>
          </a:prstGeom>
          <a:ln w="25400">
            <a:solidFill>
              <a:srgbClr val="80808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TextBox 73"/>
          <p:cNvSpPr txBox="1"/>
          <p:nvPr/>
        </p:nvSpPr>
        <p:spPr>
          <a:xfrm>
            <a:off x="6112621" y="3386378"/>
            <a:ext cx="1368153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⑥Win notice</a:t>
            </a:r>
          </a:p>
        </p:txBody>
      </p:sp>
      <p:sp>
        <p:nvSpPr>
          <p:cNvPr id="193" name="圆角矩形 143"/>
          <p:cNvSpPr/>
          <p:nvPr/>
        </p:nvSpPr>
        <p:spPr>
          <a:xfrm>
            <a:off x="7620093" y="1650544"/>
            <a:ext cx="1080001" cy="72000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4" name="圆角矩形 144"/>
          <p:cNvSpPr txBox="1"/>
          <p:nvPr/>
        </p:nvSpPr>
        <p:spPr>
          <a:xfrm>
            <a:off x="7371016" y="1841176"/>
            <a:ext cx="1547607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DSP 2</a:t>
            </a:r>
          </a:p>
        </p:txBody>
      </p:sp>
      <p:sp>
        <p:nvSpPr>
          <p:cNvPr id="195" name="直接箭头连接符 145"/>
          <p:cNvSpPr/>
          <p:nvPr/>
        </p:nvSpPr>
        <p:spPr>
          <a:xfrm flipV="1">
            <a:off x="5327754" y="2055983"/>
            <a:ext cx="2246752" cy="788039"/>
          </a:xfrm>
          <a:prstGeom prst="line">
            <a:avLst/>
          </a:prstGeom>
          <a:ln w="25400">
            <a:solidFill>
              <a:srgbClr val="BFBFB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6" name="TextBox 18"/>
          <p:cNvSpPr txBox="1"/>
          <p:nvPr/>
        </p:nvSpPr>
        <p:spPr>
          <a:xfrm rot="20460000">
            <a:off x="6557205" y="2171243"/>
            <a:ext cx="1314519" cy="275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solidFill>
                  <a:srgbClr val="BFBFB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Bid</a:t>
            </a:r>
            <a:r>
              <a:rPr>
                <a:solidFill>
                  <a:srgbClr val="000000"/>
                </a:solidFill>
              </a:rPr>
              <a:t> </a:t>
            </a:r>
            <a:r>
              <a:rPr sz="1000"/>
              <a:t>Request</a:t>
            </a:r>
          </a:p>
        </p:txBody>
      </p:sp>
      <p:sp>
        <p:nvSpPr>
          <p:cNvPr id="197" name="圆角矩形 147"/>
          <p:cNvSpPr/>
          <p:nvPr/>
        </p:nvSpPr>
        <p:spPr>
          <a:xfrm>
            <a:off x="10275259" y="2844849"/>
            <a:ext cx="1494001" cy="799202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12700">
            <a:miter lim="400000"/>
          </a:ln>
          <a:effectLst>
            <a:reflection stA="90000" endPos="40000" dir="5400000" sy="-100000" algn="bl" rotWithShape="0"/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8" name="圆角矩形 148"/>
          <p:cNvSpPr txBox="1"/>
          <p:nvPr/>
        </p:nvSpPr>
        <p:spPr>
          <a:xfrm>
            <a:off x="10248456" y="3069387"/>
            <a:ext cx="1547607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DMP</a:t>
            </a:r>
          </a:p>
        </p:txBody>
      </p:sp>
      <p:sp>
        <p:nvSpPr>
          <p:cNvPr id="199" name="直接箭头连接符 150"/>
          <p:cNvSpPr/>
          <p:nvPr/>
        </p:nvSpPr>
        <p:spPr>
          <a:xfrm flipH="1">
            <a:off x="8929864" y="3334111"/>
            <a:ext cx="1260001" cy="1"/>
          </a:xfrm>
          <a:prstGeom prst="line">
            <a:avLst/>
          </a:prstGeom>
          <a:ln w="25400">
            <a:solidFill>
              <a:srgbClr val="80808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直接箭头连接符 151"/>
          <p:cNvSpPr/>
          <p:nvPr/>
        </p:nvSpPr>
        <p:spPr>
          <a:xfrm>
            <a:off x="8963569" y="3130531"/>
            <a:ext cx="1260001" cy="1"/>
          </a:xfrm>
          <a:prstGeom prst="line">
            <a:avLst/>
          </a:prstGeom>
          <a:ln w="25400">
            <a:solidFill>
              <a:srgbClr val="80808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1" name="TextBox 73"/>
          <p:cNvSpPr txBox="1"/>
          <p:nvPr/>
        </p:nvSpPr>
        <p:spPr>
          <a:xfrm>
            <a:off x="8988627" y="2833896"/>
            <a:ext cx="1077962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③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识别用户</a:t>
            </a:r>
          </a:p>
        </p:txBody>
      </p:sp>
      <p:sp>
        <p:nvSpPr>
          <p:cNvPr id="202" name="TextBox 73"/>
          <p:cNvSpPr txBox="1"/>
          <p:nvPr/>
        </p:nvSpPr>
        <p:spPr>
          <a:xfrm>
            <a:off x="8920933" y="3354023"/>
            <a:ext cx="1368152" cy="345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④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用户兴趣标签</a:t>
            </a:r>
          </a:p>
        </p:txBody>
      </p:sp>
      <p:sp>
        <p:nvSpPr>
          <p:cNvPr id="203" name="TextBox 73"/>
          <p:cNvSpPr txBox="1"/>
          <p:nvPr/>
        </p:nvSpPr>
        <p:spPr>
          <a:xfrm rot="3480000">
            <a:off x="2566634" y="4715638"/>
            <a:ext cx="1368152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广告位代码</a:t>
            </a:r>
          </a:p>
        </p:txBody>
      </p:sp>
      <p:sp>
        <p:nvSpPr>
          <p:cNvPr id="204" name="TextBox 73"/>
          <p:cNvSpPr txBox="1"/>
          <p:nvPr/>
        </p:nvSpPr>
        <p:spPr>
          <a:xfrm rot="18559594">
            <a:off x="4627525" y="4016041"/>
            <a:ext cx="1368152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广告请求</a:t>
            </a:r>
          </a:p>
        </p:txBody>
      </p:sp>
      <p:sp>
        <p:nvSpPr>
          <p:cNvPr id="205" name="直接箭头连接符 160"/>
          <p:cNvSpPr/>
          <p:nvPr/>
        </p:nvSpPr>
        <p:spPr>
          <a:xfrm flipH="1">
            <a:off x="3407574" y="3348109"/>
            <a:ext cx="1152001" cy="1"/>
          </a:xfrm>
          <a:prstGeom prst="line">
            <a:avLst/>
          </a:prstGeom>
          <a:ln w="25400">
            <a:solidFill>
              <a:srgbClr val="80808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6" name="TextBox 73"/>
          <p:cNvSpPr txBox="1"/>
          <p:nvPr/>
        </p:nvSpPr>
        <p:spPr>
          <a:xfrm>
            <a:off x="3471362" y="3353463"/>
            <a:ext cx="1368153" cy="345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⑦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广告展示</a:t>
            </a:r>
          </a:p>
        </p:txBody>
      </p:sp>
      <p:sp>
        <p:nvSpPr>
          <p:cNvPr id="207" name="TextBox 99"/>
          <p:cNvSpPr txBox="1"/>
          <p:nvPr/>
        </p:nvSpPr>
        <p:spPr>
          <a:xfrm>
            <a:off x="10378681" y="3645954"/>
            <a:ext cx="1368153" cy="1323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400">
                <a:solidFill>
                  <a:srgbClr val="404040"/>
                </a:solidFill>
                <a:latin typeface="楷体"/>
                <a:ea typeface="楷体"/>
                <a:cs typeface="楷体"/>
                <a:sym typeface="楷体"/>
              </a:defRPr>
            </a:pPr>
            <a:r>
              <a:t>定制化标签</a:t>
            </a:r>
          </a:p>
          <a:p>
            <a:pPr algn="ctr">
              <a:defRPr sz="1400">
                <a:solidFill>
                  <a:srgbClr val="404040"/>
                </a:solidFill>
                <a:latin typeface="楷体"/>
                <a:ea typeface="楷体"/>
                <a:cs typeface="楷体"/>
                <a:sym typeface="楷体"/>
              </a:defRPr>
            </a:pPr>
            <a:r>
              <a:t>第三方数据</a:t>
            </a:r>
          </a:p>
          <a:p>
            <a:pPr algn="ctr">
              <a:defRPr sz="1400">
                <a:solidFill>
                  <a:srgbClr val="404040"/>
                </a:solidFill>
                <a:latin typeface="楷体"/>
                <a:ea typeface="楷体"/>
                <a:cs typeface="楷体"/>
                <a:sym typeface="楷体"/>
              </a:defRPr>
            </a:pPr>
            <a:r>
              <a:t>受众定向</a:t>
            </a:r>
          </a:p>
          <a:p>
            <a:pPr algn="ctr">
              <a:defRPr sz="1400">
                <a:solidFill>
                  <a:srgbClr val="404040"/>
                </a:solidFill>
                <a:latin typeface="楷体"/>
                <a:ea typeface="楷体"/>
                <a:cs typeface="楷体"/>
                <a:sym typeface="楷体"/>
              </a:defRPr>
            </a:pPr>
            <a:r>
              <a:t>潜在用户</a:t>
            </a:r>
          </a:p>
        </p:txBody>
      </p:sp>
      <p:sp>
        <p:nvSpPr>
          <p:cNvPr id="208" name="TextBox 90"/>
          <p:cNvSpPr txBox="1"/>
          <p:nvPr/>
        </p:nvSpPr>
        <p:spPr>
          <a:xfrm>
            <a:off x="7451397" y="3629300"/>
            <a:ext cx="1368153" cy="110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400">
                <a:solidFill>
                  <a:srgbClr val="404040"/>
                </a:solidFill>
                <a:latin typeface="楷体"/>
                <a:ea typeface="楷体"/>
                <a:cs typeface="楷体"/>
                <a:sym typeface="楷体"/>
              </a:defRPr>
            </a:pPr>
            <a:r>
              <a:rPr dirty="0"/>
              <a:t>CTR/</a:t>
            </a:r>
            <a:r>
              <a:rPr dirty="0" err="1"/>
              <a:t>CPC预估</a:t>
            </a:r>
            <a:endParaRPr dirty="0"/>
          </a:p>
          <a:p>
            <a:pPr algn="ctr">
              <a:defRPr sz="1400">
                <a:solidFill>
                  <a:srgbClr val="404040"/>
                </a:solidFill>
                <a:latin typeface="楷体"/>
                <a:ea typeface="楷体"/>
                <a:cs typeface="楷体"/>
                <a:sym typeface="楷体"/>
              </a:defRPr>
            </a:pPr>
            <a:r>
              <a:rPr dirty="0" err="1"/>
              <a:t>流量预测</a:t>
            </a:r>
            <a:endParaRPr dirty="0"/>
          </a:p>
          <a:p>
            <a:pPr algn="ctr">
              <a:defRPr sz="1400">
                <a:solidFill>
                  <a:srgbClr val="404040"/>
                </a:solidFill>
                <a:latin typeface="楷体"/>
                <a:ea typeface="楷体"/>
                <a:cs typeface="楷体"/>
                <a:sym typeface="楷体"/>
              </a:defRPr>
            </a:pPr>
            <a:r>
              <a:rPr dirty="0" err="1"/>
              <a:t>数据统计</a:t>
            </a:r>
            <a:endParaRPr dirty="0"/>
          </a:p>
          <a:p>
            <a:pPr algn="ctr">
              <a:defRPr sz="1400">
                <a:solidFill>
                  <a:srgbClr val="404040"/>
                </a:solidFill>
                <a:latin typeface="楷体"/>
                <a:ea typeface="楷体"/>
                <a:cs typeface="楷体"/>
                <a:sym typeface="楷体"/>
              </a:defRPr>
            </a:pPr>
            <a:r>
              <a:rPr dirty="0" err="1"/>
              <a:t>反作弊</a:t>
            </a:r>
            <a:endParaRPr dirty="0"/>
          </a:p>
        </p:txBody>
      </p:sp>
      <p:sp>
        <p:nvSpPr>
          <p:cNvPr id="209" name="TextBox 101"/>
          <p:cNvSpPr txBox="1"/>
          <p:nvPr/>
        </p:nvSpPr>
        <p:spPr>
          <a:xfrm>
            <a:off x="4655982" y="3367671"/>
            <a:ext cx="1368153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400">
                <a:solidFill>
                  <a:srgbClr val="404040"/>
                </a:solidFill>
                <a:latin typeface="楷体"/>
                <a:ea typeface="楷体"/>
                <a:cs typeface="楷体"/>
                <a:sym typeface="楷体"/>
              </a:defRPr>
            </a:pPr>
            <a:r>
              <a:t>用户信息</a:t>
            </a:r>
          </a:p>
          <a:p>
            <a:pPr algn="ctr">
              <a:defRPr sz="1400">
                <a:solidFill>
                  <a:srgbClr val="404040"/>
                </a:solidFill>
                <a:latin typeface="楷体"/>
                <a:ea typeface="楷体"/>
                <a:cs typeface="楷体"/>
                <a:sym typeface="楷体"/>
              </a:defRPr>
            </a:pPr>
            <a:r>
              <a:t>询价优化</a:t>
            </a:r>
          </a:p>
        </p:txBody>
      </p:sp>
      <p:sp>
        <p:nvSpPr>
          <p:cNvPr id="210" name="圆角矩形 77"/>
          <p:cNvSpPr/>
          <p:nvPr/>
        </p:nvSpPr>
        <p:spPr>
          <a:xfrm>
            <a:off x="7617028" y="650528"/>
            <a:ext cx="1080001" cy="72000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1" name="圆角矩形 78"/>
          <p:cNvSpPr txBox="1"/>
          <p:nvPr/>
        </p:nvSpPr>
        <p:spPr>
          <a:xfrm>
            <a:off x="7367951" y="841160"/>
            <a:ext cx="1547607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DSP 1</a:t>
            </a:r>
          </a:p>
        </p:txBody>
      </p:sp>
      <p:sp>
        <p:nvSpPr>
          <p:cNvPr id="212" name="直接箭头连接符 98"/>
          <p:cNvSpPr/>
          <p:nvPr/>
        </p:nvSpPr>
        <p:spPr>
          <a:xfrm flipH="1">
            <a:off x="8076200" y="1565087"/>
            <a:ext cx="2512575" cy="1230520"/>
          </a:xfrm>
          <a:prstGeom prst="line">
            <a:avLst/>
          </a:prstGeom>
          <a:ln w="25400">
            <a:solidFill>
              <a:srgbClr val="80808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3" name="TextBox 73"/>
          <p:cNvSpPr txBox="1"/>
          <p:nvPr/>
        </p:nvSpPr>
        <p:spPr>
          <a:xfrm rot="20100000">
            <a:off x="9122123" y="1623289"/>
            <a:ext cx="1368153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投放广告</a:t>
            </a:r>
          </a:p>
        </p:txBody>
      </p:sp>
      <p:sp>
        <p:nvSpPr>
          <p:cNvPr id="214" name="圆角矩形 72"/>
          <p:cNvSpPr/>
          <p:nvPr/>
        </p:nvSpPr>
        <p:spPr>
          <a:xfrm>
            <a:off x="3368064" y="5277313"/>
            <a:ext cx="1287919" cy="79920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" name="圆角矩形 73"/>
          <p:cNvSpPr txBox="1"/>
          <p:nvPr/>
        </p:nvSpPr>
        <p:spPr>
          <a:xfrm>
            <a:off x="3238219" y="5510545"/>
            <a:ext cx="1547607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SSP 2</a:t>
            </a:r>
          </a:p>
        </p:txBody>
      </p:sp>
      <p:sp>
        <p:nvSpPr>
          <p:cNvPr id="216" name="直接箭头连接符 74"/>
          <p:cNvSpPr/>
          <p:nvPr/>
        </p:nvSpPr>
        <p:spPr>
          <a:xfrm>
            <a:off x="2599405" y="3723049"/>
            <a:ext cx="700676" cy="1953865"/>
          </a:xfrm>
          <a:prstGeom prst="line">
            <a:avLst/>
          </a:prstGeom>
          <a:ln w="25400">
            <a:solidFill>
              <a:srgbClr val="BFBFB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7" name="圆角矩形 79"/>
          <p:cNvSpPr/>
          <p:nvPr/>
        </p:nvSpPr>
        <p:spPr>
          <a:xfrm>
            <a:off x="7473198" y="5331128"/>
            <a:ext cx="1080001" cy="72000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8" name="圆角矩形 80"/>
          <p:cNvSpPr txBox="1"/>
          <p:nvPr/>
        </p:nvSpPr>
        <p:spPr>
          <a:xfrm>
            <a:off x="7224121" y="5521761"/>
            <a:ext cx="1547607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DSP 3</a:t>
            </a:r>
          </a:p>
        </p:txBody>
      </p:sp>
      <p:sp>
        <p:nvSpPr>
          <p:cNvPr id="219" name="直接箭头连接符 81"/>
          <p:cNvSpPr/>
          <p:nvPr/>
        </p:nvSpPr>
        <p:spPr>
          <a:xfrm>
            <a:off x="4744468" y="5673387"/>
            <a:ext cx="2664001" cy="1"/>
          </a:xfrm>
          <a:prstGeom prst="line">
            <a:avLst/>
          </a:prstGeom>
          <a:ln w="25400">
            <a:solidFill>
              <a:srgbClr val="BFBFB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0" name="TextBox 73"/>
          <p:cNvSpPr txBox="1"/>
          <p:nvPr/>
        </p:nvSpPr>
        <p:spPr>
          <a:xfrm>
            <a:off x="5477644" y="5365932"/>
            <a:ext cx="1368152" cy="287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solidFill>
                  <a:srgbClr val="BFBFB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Bid</a:t>
            </a:r>
            <a:r>
              <a:rPr>
                <a:solidFill>
                  <a:srgbClr val="000000"/>
                </a:solidFill>
              </a:rPr>
              <a:t> </a:t>
            </a:r>
            <a:r>
              <a:t>Request</a:t>
            </a:r>
          </a:p>
        </p:txBody>
      </p:sp>
      <p:sp>
        <p:nvSpPr>
          <p:cNvPr id="221" name="圆角矩形 86"/>
          <p:cNvSpPr/>
          <p:nvPr/>
        </p:nvSpPr>
        <p:spPr>
          <a:xfrm>
            <a:off x="4775984" y="806652"/>
            <a:ext cx="1287919" cy="79920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" name="圆角矩形 100"/>
          <p:cNvSpPr txBox="1"/>
          <p:nvPr/>
        </p:nvSpPr>
        <p:spPr>
          <a:xfrm>
            <a:off x="4646140" y="1039884"/>
            <a:ext cx="1547607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ADX 1</a:t>
            </a:r>
          </a:p>
        </p:txBody>
      </p:sp>
      <p:sp>
        <p:nvSpPr>
          <p:cNvPr id="223" name="直接箭头连接符 101"/>
          <p:cNvSpPr/>
          <p:nvPr/>
        </p:nvSpPr>
        <p:spPr>
          <a:xfrm flipV="1">
            <a:off x="3380674" y="1170806"/>
            <a:ext cx="1304623" cy="1685911"/>
          </a:xfrm>
          <a:prstGeom prst="line">
            <a:avLst/>
          </a:prstGeom>
          <a:ln w="25400">
            <a:solidFill>
              <a:srgbClr val="BFBFB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4" name="TextBox 73"/>
          <p:cNvSpPr txBox="1"/>
          <p:nvPr/>
        </p:nvSpPr>
        <p:spPr>
          <a:xfrm rot="18480000">
            <a:off x="3458886" y="1488513"/>
            <a:ext cx="1368153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BFBFB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广告请求</a:t>
            </a:r>
          </a:p>
        </p:txBody>
      </p:sp>
      <p:sp>
        <p:nvSpPr>
          <p:cNvPr id="225" name="文本框 104"/>
          <p:cNvSpPr txBox="1"/>
          <p:nvPr/>
        </p:nvSpPr>
        <p:spPr>
          <a:xfrm>
            <a:off x="3601877" y="3732943"/>
            <a:ext cx="1773133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C00000"/>
                </a:solidFill>
              </a:defRPr>
            </a:lvl1pPr>
          </a:lstStyle>
          <a:p>
            <a:r>
              <a:t>CPM</a:t>
            </a:r>
          </a:p>
        </p:txBody>
      </p:sp>
      <p:sp>
        <p:nvSpPr>
          <p:cNvPr id="226" name="文本框 108"/>
          <p:cNvSpPr txBox="1"/>
          <p:nvPr/>
        </p:nvSpPr>
        <p:spPr>
          <a:xfrm>
            <a:off x="5837683" y="3748616"/>
            <a:ext cx="1773134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000" b="1">
                <a:solidFill>
                  <a:srgbClr val="C00000"/>
                </a:solidFill>
              </a:defRPr>
            </a:pPr>
            <a:r>
              <a:t>CPM</a:t>
            </a:r>
          </a:p>
          <a:p>
            <a:pPr algn="ctr">
              <a:defRPr sz="1600" b="1">
                <a:solidFill>
                  <a:srgbClr val="C00000"/>
                </a:solidFill>
              </a:defRPr>
            </a:pPr>
            <a:r>
              <a:t>Second price</a:t>
            </a:r>
          </a:p>
        </p:txBody>
      </p:sp>
      <p:sp>
        <p:nvSpPr>
          <p:cNvPr id="227" name="文本框 109"/>
          <p:cNvSpPr txBox="1"/>
          <p:nvPr/>
        </p:nvSpPr>
        <p:spPr>
          <a:xfrm rot="20040000">
            <a:off x="9073490" y="1889362"/>
            <a:ext cx="1773134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 b="1">
                <a:solidFill>
                  <a:srgbClr val="C00000"/>
                </a:solidFill>
              </a:defRPr>
            </a:lvl1pPr>
          </a:lstStyle>
          <a:p>
            <a:r>
              <a:t>CPM/CPC</a:t>
            </a:r>
          </a:p>
        </p:txBody>
      </p:sp>
      <p:grpSp>
        <p:nvGrpSpPr>
          <p:cNvPr id="230" name="Group 1496"/>
          <p:cNvGrpSpPr/>
          <p:nvPr/>
        </p:nvGrpSpPr>
        <p:grpSpPr>
          <a:xfrm>
            <a:off x="458182" y="2967759"/>
            <a:ext cx="253079" cy="700574"/>
            <a:chOff x="0" y="-1"/>
            <a:chExt cx="253077" cy="700573"/>
          </a:xfrm>
        </p:grpSpPr>
        <p:sp>
          <p:nvSpPr>
            <p:cNvPr id="228" name="Shape 1494"/>
            <p:cNvSpPr/>
            <p:nvPr/>
          </p:nvSpPr>
          <p:spPr>
            <a:xfrm>
              <a:off x="-1" y="134814"/>
              <a:ext cx="253079" cy="565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7" extrusionOk="0">
                  <a:moveTo>
                    <a:pt x="21414" y="1807"/>
                  </a:moveTo>
                  <a:cubicBezTo>
                    <a:pt x="20669" y="329"/>
                    <a:pt x="17131" y="0"/>
                    <a:pt x="17131" y="0"/>
                  </a:cubicBezTo>
                  <a:cubicBezTo>
                    <a:pt x="17131" y="0"/>
                    <a:pt x="8752" y="0"/>
                    <a:pt x="4283" y="82"/>
                  </a:cubicBezTo>
                  <a:cubicBezTo>
                    <a:pt x="372" y="657"/>
                    <a:pt x="0" y="2053"/>
                    <a:pt x="0" y="2053"/>
                  </a:cubicBezTo>
                  <a:cubicBezTo>
                    <a:pt x="0" y="9938"/>
                    <a:pt x="0" y="9938"/>
                    <a:pt x="0" y="9938"/>
                  </a:cubicBezTo>
                  <a:cubicBezTo>
                    <a:pt x="0" y="11170"/>
                    <a:pt x="4469" y="11170"/>
                    <a:pt x="4469" y="9938"/>
                  </a:cubicBezTo>
                  <a:cubicBezTo>
                    <a:pt x="4469" y="7556"/>
                    <a:pt x="4469" y="5256"/>
                    <a:pt x="4469" y="2875"/>
                  </a:cubicBezTo>
                  <a:cubicBezTo>
                    <a:pt x="4469" y="2792"/>
                    <a:pt x="4469" y="2710"/>
                    <a:pt x="4655" y="2710"/>
                  </a:cubicBezTo>
                  <a:cubicBezTo>
                    <a:pt x="5028" y="2710"/>
                    <a:pt x="5214" y="2875"/>
                    <a:pt x="5214" y="2875"/>
                  </a:cubicBezTo>
                  <a:cubicBezTo>
                    <a:pt x="5400" y="20779"/>
                    <a:pt x="5400" y="20779"/>
                    <a:pt x="5400" y="20779"/>
                  </a:cubicBezTo>
                  <a:cubicBezTo>
                    <a:pt x="6331" y="21518"/>
                    <a:pt x="9683" y="21436"/>
                    <a:pt x="10800" y="20779"/>
                  </a:cubicBezTo>
                  <a:cubicBezTo>
                    <a:pt x="10800" y="17494"/>
                    <a:pt x="10800" y="14208"/>
                    <a:pt x="10800" y="10841"/>
                  </a:cubicBezTo>
                  <a:cubicBezTo>
                    <a:pt x="10800" y="10841"/>
                    <a:pt x="11172" y="10677"/>
                    <a:pt x="11172" y="10677"/>
                  </a:cubicBezTo>
                  <a:cubicBezTo>
                    <a:pt x="11359" y="10677"/>
                    <a:pt x="11545" y="10841"/>
                    <a:pt x="11545" y="10841"/>
                  </a:cubicBezTo>
                  <a:cubicBezTo>
                    <a:pt x="11545" y="20779"/>
                    <a:pt x="11545" y="20779"/>
                    <a:pt x="11545" y="20779"/>
                  </a:cubicBezTo>
                  <a:cubicBezTo>
                    <a:pt x="12662" y="21354"/>
                    <a:pt x="15083" y="21600"/>
                    <a:pt x="16759" y="20779"/>
                  </a:cubicBezTo>
                  <a:cubicBezTo>
                    <a:pt x="16572" y="2792"/>
                    <a:pt x="16572" y="2792"/>
                    <a:pt x="16572" y="2792"/>
                  </a:cubicBezTo>
                  <a:cubicBezTo>
                    <a:pt x="16572" y="2710"/>
                    <a:pt x="16759" y="2628"/>
                    <a:pt x="16945" y="2628"/>
                  </a:cubicBezTo>
                  <a:cubicBezTo>
                    <a:pt x="17131" y="2628"/>
                    <a:pt x="17317" y="2792"/>
                    <a:pt x="17317" y="2792"/>
                  </a:cubicBezTo>
                  <a:cubicBezTo>
                    <a:pt x="17317" y="9938"/>
                    <a:pt x="17317" y="9938"/>
                    <a:pt x="17317" y="9938"/>
                  </a:cubicBezTo>
                  <a:cubicBezTo>
                    <a:pt x="17503" y="11170"/>
                    <a:pt x="21600" y="11170"/>
                    <a:pt x="21600" y="9938"/>
                  </a:cubicBezTo>
                  <a:cubicBezTo>
                    <a:pt x="21600" y="7227"/>
                    <a:pt x="21414" y="4517"/>
                    <a:pt x="21414" y="1807"/>
                  </a:cubicBezTo>
                  <a:close/>
                </a:path>
              </a:pathLst>
            </a:custGeom>
            <a:solidFill>
              <a:srgbClr val="767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609584">
                <a:defRPr sz="24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  <p:sp>
          <p:nvSpPr>
            <p:cNvPr id="229" name="Shape 1495"/>
            <p:cNvSpPr/>
            <p:nvPr/>
          </p:nvSpPr>
          <p:spPr>
            <a:xfrm>
              <a:off x="67406" y="-2"/>
              <a:ext cx="120629" cy="119449"/>
            </a:xfrm>
            <a:prstGeom prst="ellipse">
              <a:avLst/>
            </a:prstGeom>
            <a:solidFill>
              <a:srgbClr val="767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609584">
                <a:defRPr sz="24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</p:grpSp>
      <p:grpSp>
        <p:nvGrpSpPr>
          <p:cNvPr id="237" name="Group 1720"/>
          <p:cNvGrpSpPr/>
          <p:nvPr/>
        </p:nvGrpSpPr>
        <p:grpSpPr>
          <a:xfrm>
            <a:off x="10741156" y="968566"/>
            <a:ext cx="643202" cy="700575"/>
            <a:chOff x="0" y="0"/>
            <a:chExt cx="643201" cy="700573"/>
          </a:xfrm>
        </p:grpSpPr>
        <p:sp>
          <p:nvSpPr>
            <p:cNvPr id="231" name="Shape 1714"/>
            <p:cNvSpPr/>
            <p:nvPr/>
          </p:nvSpPr>
          <p:spPr>
            <a:xfrm>
              <a:off x="241575" y="-1"/>
              <a:ext cx="150995" cy="154008"/>
            </a:xfrm>
            <a:prstGeom prst="ellipse">
              <a:avLst/>
            </a:prstGeom>
            <a:solidFill>
              <a:srgbClr val="767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609584">
                <a:defRPr sz="24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  <p:sp>
          <p:nvSpPr>
            <p:cNvPr id="232" name="Shape 1715"/>
            <p:cNvSpPr/>
            <p:nvPr/>
          </p:nvSpPr>
          <p:spPr>
            <a:xfrm>
              <a:off x="178163" y="184198"/>
              <a:ext cx="277820" cy="516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69" y="0"/>
                  </a:moveTo>
                  <a:cubicBezTo>
                    <a:pt x="15508" y="0"/>
                    <a:pt x="15508" y="0"/>
                    <a:pt x="15508" y="0"/>
                  </a:cubicBezTo>
                  <a:cubicBezTo>
                    <a:pt x="10523" y="2434"/>
                    <a:pt x="10523" y="2434"/>
                    <a:pt x="10523" y="2434"/>
                  </a:cubicBezTo>
                  <a:cubicBezTo>
                    <a:pt x="6092" y="0"/>
                    <a:pt x="6092" y="0"/>
                    <a:pt x="6092" y="0"/>
                  </a:cubicBezTo>
                  <a:cubicBezTo>
                    <a:pt x="4431" y="0"/>
                    <a:pt x="4431" y="0"/>
                    <a:pt x="4431" y="0"/>
                  </a:cubicBezTo>
                  <a:cubicBezTo>
                    <a:pt x="2215" y="0"/>
                    <a:pt x="0" y="913"/>
                    <a:pt x="0" y="2434"/>
                  </a:cubicBezTo>
                  <a:cubicBezTo>
                    <a:pt x="0" y="7910"/>
                    <a:pt x="0" y="7910"/>
                    <a:pt x="0" y="7910"/>
                  </a:cubicBezTo>
                  <a:cubicBezTo>
                    <a:pt x="0" y="9127"/>
                    <a:pt x="2215" y="10344"/>
                    <a:pt x="4431" y="10344"/>
                  </a:cubicBezTo>
                  <a:cubicBezTo>
                    <a:pt x="4431" y="10344"/>
                    <a:pt x="4431" y="10344"/>
                    <a:pt x="4431" y="10344"/>
                  </a:cubicBezTo>
                  <a:cubicBezTo>
                    <a:pt x="4431" y="10648"/>
                    <a:pt x="4431" y="10952"/>
                    <a:pt x="4431" y="10952"/>
                  </a:cubicBezTo>
                  <a:cubicBezTo>
                    <a:pt x="4431" y="19775"/>
                    <a:pt x="4431" y="19775"/>
                    <a:pt x="4431" y="19775"/>
                  </a:cubicBezTo>
                  <a:cubicBezTo>
                    <a:pt x="4431" y="20992"/>
                    <a:pt x="6092" y="21600"/>
                    <a:pt x="7754" y="21600"/>
                  </a:cubicBezTo>
                  <a:cubicBezTo>
                    <a:pt x="9415" y="21600"/>
                    <a:pt x="11077" y="20992"/>
                    <a:pt x="11077" y="19775"/>
                  </a:cubicBezTo>
                  <a:cubicBezTo>
                    <a:pt x="11077" y="20992"/>
                    <a:pt x="12185" y="21600"/>
                    <a:pt x="14400" y="21600"/>
                  </a:cubicBezTo>
                  <a:cubicBezTo>
                    <a:pt x="16062" y="21600"/>
                    <a:pt x="17169" y="20992"/>
                    <a:pt x="17169" y="19775"/>
                  </a:cubicBezTo>
                  <a:cubicBezTo>
                    <a:pt x="17169" y="10952"/>
                    <a:pt x="17169" y="10952"/>
                    <a:pt x="17169" y="10952"/>
                  </a:cubicBezTo>
                  <a:cubicBezTo>
                    <a:pt x="17169" y="10952"/>
                    <a:pt x="17169" y="10648"/>
                    <a:pt x="17169" y="10344"/>
                  </a:cubicBezTo>
                  <a:cubicBezTo>
                    <a:pt x="17169" y="10344"/>
                    <a:pt x="17169" y="10344"/>
                    <a:pt x="17169" y="10344"/>
                  </a:cubicBezTo>
                  <a:cubicBezTo>
                    <a:pt x="19938" y="10344"/>
                    <a:pt x="21600" y="9127"/>
                    <a:pt x="21600" y="7910"/>
                  </a:cubicBezTo>
                  <a:cubicBezTo>
                    <a:pt x="21600" y="2434"/>
                    <a:pt x="21600" y="2434"/>
                    <a:pt x="21600" y="2434"/>
                  </a:cubicBezTo>
                  <a:cubicBezTo>
                    <a:pt x="21600" y="913"/>
                    <a:pt x="19938" y="0"/>
                    <a:pt x="17169" y="0"/>
                  </a:cubicBezTo>
                  <a:close/>
                </a:path>
              </a:pathLst>
            </a:custGeom>
            <a:solidFill>
              <a:srgbClr val="767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609584">
                <a:defRPr sz="24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  <p:sp>
          <p:nvSpPr>
            <p:cNvPr id="233" name="Shape 1716"/>
            <p:cNvSpPr/>
            <p:nvPr/>
          </p:nvSpPr>
          <p:spPr>
            <a:xfrm>
              <a:off x="477113" y="45293"/>
              <a:ext cx="108716" cy="108716"/>
            </a:xfrm>
            <a:prstGeom prst="ellipse">
              <a:avLst/>
            </a:prstGeom>
            <a:solidFill>
              <a:srgbClr val="767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609584">
                <a:defRPr sz="24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  <p:sp>
          <p:nvSpPr>
            <p:cNvPr id="234" name="Shape 1717"/>
            <p:cNvSpPr/>
            <p:nvPr/>
          </p:nvSpPr>
          <p:spPr>
            <a:xfrm>
              <a:off x="471073" y="175140"/>
              <a:ext cx="172129" cy="431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cubicBezTo>
                    <a:pt x="13500" y="0"/>
                    <a:pt x="13500" y="0"/>
                    <a:pt x="13500" y="0"/>
                  </a:cubicBezTo>
                  <a:cubicBezTo>
                    <a:pt x="7200" y="2563"/>
                    <a:pt x="7200" y="2563"/>
                    <a:pt x="7200" y="2563"/>
                  </a:cubicBezTo>
                  <a:cubicBezTo>
                    <a:pt x="1800" y="0"/>
                    <a:pt x="1800" y="0"/>
                    <a:pt x="1800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2700" y="732"/>
                    <a:pt x="3600" y="1464"/>
                    <a:pt x="3600" y="2563"/>
                  </a:cubicBezTo>
                  <a:cubicBezTo>
                    <a:pt x="3600" y="10983"/>
                    <a:pt x="3600" y="10983"/>
                    <a:pt x="3600" y="10983"/>
                  </a:cubicBezTo>
                  <a:cubicBezTo>
                    <a:pt x="3600" y="12447"/>
                    <a:pt x="1800" y="13180"/>
                    <a:pt x="0" y="13912"/>
                  </a:cubicBezTo>
                  <a:cubicBezTo>
                    <a:pt x="0" y="19769"/>
                    <a:pt x="0" y="19769"/>
                    <a:pt x="0" y="19769"/>
                  </a:cubicBezTo>
                  <a:cubicBezTo>
                    <a:pt x="0" y="20868"/>
                    <a:pt x="1800" y="21600"/>
                    <a:pt x="3600" y="21600"/>
                  </a:cubicBezTo>
                  <a:cubicBezTo>
                    <a:pt x="6300" y="21600"/>
                    <a:pt x="8100" y="20868"/>
                    <a:pt x="8100" y="19769"/>
                  </a:cubicBezTo>
                  <a:cubicBezTo>
                    <a:pt x="8100" y="20868"/>
                    <a:pt x="9900" y="21600"/>
                    <a:pt x="11700" y="21600"/>
                  </a:cubicBezTo>
                  <a:cubicBezTo>
                    <a:pt x="14400" y="21600"/>
                    <a:pt x="16200" y="20868"/>
                    <a:pt x="16200" y="19769"/>
                  </a:cubicBezTo>
                  <a:cubicBezTo>
                    <a:pt x="16200" y="10617"/>
                    <a:pt x="16200" y="10617"/>
                    <a:pt x="16200" y="10617"/>
                  </a:cubicBezTo>
                  <a:cubicBezTo>
                    <a:pt x="16200" y="10251"/>
                    <a:pt x="16200" y="9885"/>
                    <a:pt x="16200" y="9885"/>
                  </a:cubicBezTo>
                  <a:cubicBezTo>
                    <a:pt x="16200" y="9885"/>
                    <a:pt x="16200" y="9885"/>
                    <a:pt x="16200" y="9885"/>
                  </a:cubicBezTo>
                  <a:cubicBezTo>
                    <a:pt x="18900" y="9885"/>
                    <a:pt x="21600" y="8786"/>
                    <a:pt x="21600" y="7688"/>
                  </a:cubicBezTo>
                  <a:cubicBezTo>
                    <a:pt x="21600" y="2563"/>
                    <a:pt x="21600" y="2563"/>
                    <a:pt x="21600" y="2563"/>
                  </a:cubicBezTo>
                  <a:cubicBezTo>
                    <a:pt x="21600" y="1098"/>
                    <a:pt x="18900" y="0"/>
                    <a:pt x="16200" y="0"/>
                  </a:cubicBezTo>
                  <a:close/>
                </a:path>
              </a:pathLst>
            </a:custGeom>
            <a:solidFill>
              <a:srgbClr val="767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609584">
                <a:defRPr sz="24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  <p:sp>
          <p:nvSpPr>
            <p:cNvPr id="235" name="Shape 1718"/>
            <p:cNvSpPr/>
            <p:nvPr/>
          </p:nvSpPr>
          <p:spPr>
            <a:xfrm>
              <a:off x="48314" y="45293"/>
              <a:ext cx="114758" cy="108716"/>
            </a:xfrm>
            <a:prstGeom prst="ellipse">
              <a:avLst/>
            </a:prstGeom>
            <a:solidFill>
              <a:srgbClr val="767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609584">
                <a:defRPr sz="24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  <p:sp>
          <p:nvSpPr>
            <p:cNvPr id="236" name="Shape 1719"/>
            <p:cNvSpPr/>
            <p:nvPr/>
          </p:nvSpPr>
          <p:spPr>
            <a:xfrm>
              <a:off x="-1" y="175140"/>
              <a:ext cx="169109" cy="431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cubicBezTo>
                    <a:pt x="8100" y="0"/>
                    <a:pt x="8100" y="0"/>
                    <a:pt x="8100" y="0"/>
                  </a:cubicBezTo>
                  <a:cubicBezTo>
                    <a:pt x="13500" y="2563"/>
                    <a:pt x="13500" y="2563"/>
                    <a:pt x="13500" y="2563"/>
                  </a:cubicBezTo>
                  <a:cubicBezTo>
                    <a:pt x="19800" y="0"/>
                    <a:pt x="19800" y="0"/>
                    <a:pt x="19800" y="0"/>
                  </a:cubicBezTo>
                  <a:cubicBezTo>
                    <a:pt x="20700" y="0"/>
                    <a:pt x="20700" y="0"/>
                    <a:pt x="20700" y="0"/>
                  </a:cubicBezTo>
                  <a:cubicBezTo>
                    <a:pt x="18900" y="732"/>
                    <a:pt x="18000" y="1464"/>
                    <a:pt x="18000" y="2563"/>
                  </a:cubicBezTo>
                  <a:cubicBezTo>
                    <a:pt x="18000" y="10983"/>
                    <a:pt x="18000" y="10983"/>
                    <a:pt x="18000" y="10983"/>
                  </a:cubicBezTo>
                  <a:cubicBezTo>
                    <a:pt x="18000" y="12447"/>
                    <a:pt x="19800" y="13180"/>
                    <a:pt x="21600" y="13912"/>
                  </a:cubicBezTo>
                  <a:cubicBezTo>
                    <a:pt x="21600" y="19769"/>
                    <a:pt x="21600" y="19769"/>
                    <a:pt x="21600" y="19769"/>
                  </a:cubicBezTo>
                  <a:cubicBezTo>
                    <a:pt x="21600" y="20868"/>
                    <a:pt x="19800" y="21600"/>
                    <a:pt x="18000" y="21600"/>
                  </a:cubicBezTo>
                  <a:cubicBezTo>
                    <a:pt x="15300" y="21600"/>
                    <a:pt x="13500" y="20868"/>
                    <a:pt x="13500" y="19769"/>
                  </a:cubicBezTo>
                  <a:cubicBezTo>
                    <a:pt x="13500" y="20868"/>
                    <a:pt x="11700" y="21600"/>
                    <a:pt x="9000" y="21600"/>
                  </a:cubicBezTo>
                  <a:cubicBezTo>
                    <a:pt x="7200" y="21600"/>
                    <a:pt x="5400" y="20868"/>
                    <a:pt x="5400" y="19769"/>
                  </a:cubicBezTo>
                  <a:cubicBezTo>
                    <a:pt x="5400" y="10617"/>
                    <a:pt x="5400" y="10617"/>
                    <a:pt x="5400" y="10617"/>
                  </a:cubicBezTo>
                  <a:cubicBezTo>
                    <a:pt x="5400" y="10251"/>
                    <a:pt x="5400" y="9885"/>
                    <a:pt x="5400" y="9885"/>
                  </a:cubicBezTo>
                  <a:cubicBezTo>
                    <a:pt x="5400" y="9885"/>
                    <a:pt x="5400" y="9885"/>
                    <a:pt x="5400" y="9885"/>
                  </a:cubicBezTo>
                  <a:cubicBezTo>
                    <a:pt x="2700" y="9885"/>
                    <a:pt x="0" y="8786"/>
                    <a:pt x="0" y="7688"/>
                  </a:cubicBezTo>
                  <a:cubicBezTo>
                    <a:pt x="0" y="2563"/>
                    <a:pt x="0" y="2563"/>
                    <a:pt x="0" y="2563"/>
                  </a:cubicBezTo>
                  <a:cubicBezTo>
                    <a:pt x="0" y="1098"/>
                    <a:pt x="2700" y="0"/>
                    <a:pt x="5400" y="0"/>
                  </a:cubicBezTo>
                  <a:close/>
                </a:path>
              </a:pathLst>
            </a:custGeom>
            <a:solidFill>
              <a:srgbClr val="767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609584">
                <a:defRPr sz="24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982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401"/>
          <p:cNvSpPr/>
          <p:nvPr/>
        </p:nvSpPr>
        <p:spPr>
          <a:xfrm>
            <a:off x="0" y="6858000"/>
            <a:ext cx="12192000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89" name="Shape 404"/>
          <p:cNvSpPr txBox="1"/>
          <p:nvPr/>
        </p:nvSpPr>
        <p:spPr>
          <a:xfrm>
            <a:off x="661428" y="367903"/>
            <a:ext cx="3720567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多维</a:t>
            </a:r>
          </a:p>
        </p:txBody>
      </p:sp>
      <p:sp>
        <p:nvSpPr>
          <p:cNvPr id="290" name="Shape 405"/>
          <p:cNvSpPr/>
          <p:nvPr/>
        </p:nvSpPr>
        <p:spPr>
          <a:xfrm>
            <a:off x="564789" y="505735"/>
            <a:ext cx="66746" cy="387281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91" name="Shape 474"/>
          <p:cNvSpPr txBox="1"/>
          <p:nvPr/>
        </p:nvSpPr>
        <p:spPr>
          <a:xfrm>
            <a:off x="514970" y="1323527"/>
            <a:ext cx="3283563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lnSpc>
                <a:spcPct val="125000"/>
              </a:lnSpc>
              <a:buSzPct val="100000"/>
              <a:buChar char="■"/>
              <a:defRPr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服务多角色广告主</a:t>
            </a:r>
            <a:endParaRPr dirty="0"/>
          </a:p>
        </p:txBody>
      </p:sp>
      <p:sp>
        <p:nvSpPr>
          <p:cNvPr id="292" name="Shape 475"/>
          <p:cNvSpPr txBox="1"/>
          <p:nvPr/>
        </p:nvSpPr>
        <p:spPr>
          <a:xfrm>
            <a:off x="832517" y="1728279"/>
            <a:ext cx="2851670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spcBef>
                <a:spcPts val="600"/>
              </a:spcBef>
              <a:defRPr sz="12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站内商家、市场部、采销、站外广告主</a:t>
            </a:r>
            <a:endParaRPr dirty="0"/>
          </a:p>
        </p:txBody>
      </p:sp>
      <p:sp>
        <p:nvSpPr>
          <p:cNvPr id="293" name="Shape 474"/>
          <p:cNvSpPr txBox="1"/>
          <p:nvPr/>
        </p:nvSpPr>
        <p:spPr>
          <a:xfrm>
            <a:off x="514970" y="2415727"/>
            <a:ext cx="3283563" cy="753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lnSpc>
                <a:spcPct val="125000"/>
              </a:lnSpc>
              <a:buSzPct val="100000"/>
              <a:buChar char="■"/>
              <a:defRPr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商品广告&amp;图片广告</a:t>
            </a:r>
            <a:r>
              <a:rPr lang="en-US" dirty="0"/>
              <a:t>&amp;</a:t>
            </a:r>
            <a:r>
              <a:rPr lang="zh-CN" altLang="en-US"/>
              <a:t>视频广告</a:t>
            </a:r>
            <a:endParaRPr dirty="0"/>
          </a:p>
        </p:txBody>
      </p:sp>
      <p:pic>
        <p:nvPicPr>
          <p:cNvPr id="29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9724" y="423435"/>
            <a:ext cx="8237919" cy="60111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5664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401"/>
          <p:cNvSpPr/>
          <p:nvPr/>
        </p:nvSpPr>
        <p:spPr>
          <a:xfrm>
            <a:off x="0" y="6858000"/>
            <a:ext cx="12192000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97" name="Shape 404"/>
          <p:cNvSpPr txBox="1"/>
          <p:nvPr/>
        </p:nvSpPr>
        <p:spPr>
          <a:xfrm>
            <a:off x="661428" y="367903"/>
            <a:ext cx="3720567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19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海量</a:t>
            </a:r>
          </a:p>
        </p:txBody>
      </p:sp>
      <p:sp>
        <p:nvSpPr>
          <p:cNvPr id="298" name="Shape 405"/>
          <p:cNvSpPr/>
          <p:nvPr/>
        </p:nvSpPr>
        <p:spPr>
          <a:xfrm>
            <a:off x="564789" y="505735"/>
            <a:ext cx="66746" cy="387281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99" name="Shape 474"/>
          <p:cNvSpPr txBox="1"/>
          <p:nvPr/>
        </p:nvSpPr>
        <p:spPr>
          <a:xfrm>
            <a:off x="507711" y="1047921"/>
            <a:ext cx="7409476" cy="4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lnSpc>
                <a:spcPct val="125000"/>
              </a:lnSpc>
              <a:buSzPct val="100000"/>
              <a:buChar char="■"/>
              <a:defRPr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十</a:t>
            </a:r>
            <a:r>
              <a:rPr dirty="0"/>
              <a:t>万级广告主，</a:t>
            </a:r>
            <a:r>
              <a:rPr lang="zh-CN" altLang="en-US" dirty="0"/>
              <a:t>百</a:t>
            </a:r>
            <a:r>
              <a:rPr dirty="0"/>
              <a:t>万级图片素材，千万级商品广告，百亿级广告请求</a:t>
            </a:r>
          </a:p>
        </p:txBody>
      </p:sp>
      <p:pic>
        <p:nvPicPr>
          <p:cNvPr id="300" name="内容占位符 3" descr="内容占位符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5605" y="1669548"/>
            <a:ext cx="7980790" cy="49630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5735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1379"/>
          <p:cNvSpPr/>
          <p:nvPr/>
        </p:nvSpPr>
        <p:spPr>
          <a:xfrm>
            <a:off x="-2289" y="-4027"/>
            <a:ext cx="12196578" cy="5704798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348" name="Group 1382"/>
          <p:cNvGrpSpPr/>
          <p:nvPr/>
        </p:nvGrpSpPr>
        <p:grpSpPr>
          <a:xfrm>
            <a:off x="4772025" y="2314323"/>
            <a:ext cx="3816350" cy="1495897"/>
            <a:chOff x="0" y="0"/>
            <a:chExt cx="3816350" cy="1495896"/>
          </a:xfrm>
        </p:grpSpPr>
        <p:sp>
          <p:nvSpPr>
            <p:cNvPr id="346" name="Shape 1380"/>
            <p:cNvSpPr txBox="1"/>
            <p:nvPr/>
          </p:nvSpPr>
          <p:spPr>
            <a:xfrm>
              <a:off x="0" y="379678"/>
              <a:ext cx="3816350" cy="1116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>
                <a:defRPr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Thank you!</a:t>
              </a:r>
            </a:p>
          </p:txBody>
        </p:sp>
        <p:sp>
          <p:nvSpPr>
            <p:cNvPr id="347" name="Shape 1381"/>
            <p:cNvSpPr/>
            <p:nvPr/>
          </p:nvSpPr>
          <p:spPr>
            <a:xfrm>
              <a:off x="1050898" y="-1"/>
              <a:ext cx="751056" cy="592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666"/>
                  </a:moveTo>
                  <a:lnTo>
                    <a:pt x="6884" y="21600"/>
                  </a:lnTo>
                  <a:lnTo>
                    <a:pt x="21600" y="0"/>
                  </a:lnTo>
                </a:path>
              </a:pathLst>
            </a:custGeom>
            <a:noFill/>
            <a:ln w="165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34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43811" y="5978676"/>
            <a:ext cx="2142101" cy="5760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17818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3048</TotalTime>
  <Words>167</Words>
  <Application>Microsoft Macintosh PowerPoint</Application>
  <PresentationFormat>Widescreen</PresentationFormat>
  <Paragraphs>52</Paragraphs>
  <Slides>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等线</vt:lpstr>
      <vt:lpstr>等线 Light</vt:lpstr>
      <vt:lpstr>微软雅黑</vt:lpstr>
      <vt:lpstr>宋体</vt:lpstr>
      <vt:lpstr>楷体</vt:lpstr>
      <vt:lpstr>造字工房悦黑体验版常规体</vt:lpstr>
      <vt:lpstr>Arial</vt:lpstr>
      <vt:lpstr>Century Gothic</vt:lpstr>
      <vt:lpstr>Helvetica</vt:lpstr>
      <vt:lpstr>Times New Roman</vt:lpstr>
      <vt:lpstr>Office 主题​​</vt:lpstr>
      <vt:lpstr>think-cell Slide</vt:lpstr>
      <vt:lpstr>PowerPoint Presentation</vt:lpstr>
      <vt:lpstr>PowerPoint Presentation</vt:lpstr>
      <vt:lpstr>京准通产品规划矩阵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 Guoyu</dc:creator>
  <cp:lastModifiedBy>Microsoft Office 用户</cp:lastModifiedBy>
  <cp:revision>10</cp:revision>
  <dcterms:created xsi:type="dcterms:W3CDTF">2019-10-15T02:26:13Z</dcterms:created>
  <dcterms:modified xsi:type="dcterms:W3CDTF">2019-10-23T08:47:21Z</dcterms:modified>
</cp:coreProperties>
</file>